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 Thin"/>
      <p:regular r:id="rId46"/>
      <p:bold r:id="rId47"/>
      <p:italic r:id="rId48"/>
      <p:boldItalic r:id="rId49"/>
    </p:embeddedFont>
    <p:embeddedFont>
      <p:font typeface="Roboto Mono Medium"/>
      <p:regular r:id="rId50"/>
      <p:bold r:id="rId51"/>
      <p:italic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  <p:embeddedFont>
      <p:font typeface="Roboto Mon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C5623A-688C-45C8-8571-0F79981C0979}">
  <a:tblStyle styleId="{47C5623A-688C-45C8-8571-0F79981C09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Thin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Thin-italic.fntdata"/><Relationship Id="rId47" Type="http://schemas.openxmlformats.org/officeDocument/2006/relationships/font" Target="fonts/RobotoThin-bold.fntdata"/><Relationship Id="rId49" Type="http://schemas.openxmlformats.org/officeDocument/2006/relationships/font" Target="fonts/RobotoTh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Ligh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7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6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8.xml"/><Relationship Id="rId67" Type="http://schemas.openxmlformats.org/officeDocument/2006/relationships/font" Target="fonts/RobotoMon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Medium-bold.fntdata"/><Relationship Id="rId50" Type="http://schemas.openxmlformats.org/officeDocument/2006/relationships/font" Target="fonts/RobotoMonoMedium-regular.fntdata"/><Relationship Id="rId53" Type="http://schemas.openxmlformats.org/officeDocument/2006/relationships/font" Target="fonts/RobotoMonoMedium-boldItalic.fntdata"/><Relationship Id="rId52" Type="http://schemas.openxmlformats.org/officeDocument/2006/relationships/font" Target="fonts/RobotoMonoMedium-italic.fntdata"/><Relationship Id="rId11" Type="http://schemas.openxmlformats.org/officeDocument/2006/relationships/slide" Target="slides/slide6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5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8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leniumeasy.com/selenium-tutorials/how-to-find-broken-links-using-webdriver-jav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65765098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65765098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 shutterstock ID 1015953835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565765098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565765098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5765098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5765098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65765098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565765098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65765098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65765098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65765098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65765098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565765098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56576509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65765098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65765098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65765098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65765098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565765098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565765098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565765098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565765098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65765098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565765098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65765098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65765098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65765098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565765098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65765098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65765098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65765098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565765098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7f64f62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7f64f62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57f64f624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57f64f624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57f64f624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57f64f624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7f64f624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7f64f624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6576509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56576509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7f64f624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7f64f624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7f64f624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7f64f624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7f64f624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57f64f624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7f64f624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7f64f624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657650989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5657650989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65765098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65765098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565765098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565765098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5657650989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565765098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5657650989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565765098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565765098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565765098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6576509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56576509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657650989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657650989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65765098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65765098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63063f8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63063f8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56576509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56576509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6576509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6576509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65765098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65765098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https://www.seleniumeasy.com/selenium-tutorials/how-to-find-broken-links-using-webdriver-java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2.png"/><Relationship Id="rId4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3.png"/><Relationship Id="rId4" Type="http://schemas.openxmlformats.org/officeDocument/2006/relationships/image" Target="../media/image7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Relationship Id="rId4" Type="http://schemas.openxmlformats.org/officeDocument/2006/relationships/image" Target="../media/image50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6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6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40.png"/><Relationship Id="rId4" Type="http://schemas.openxmlformats.org/officeDocument/2006/relationships/image" Target="../media/image56.png"/><Relationship Id="rId5" Type="http://schemas.openxmlformats.org/officeDocument/2006/relationships/image" Target="../media/image45.png"/><Relationship Id="rId6" Type="http://schemas.openxmlformats.org/officeDocument/2006/relationships/image" Target="../media/image58.png"/><Relationship Id="rId7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95.png"/><Relationship Id="rId6" Type="http://schemas.openxmlformats.org/officeDocument/2006/relationships/image" Target="../media/image62.png"/><Relationship Id="rId7" Type="http://schemas.openxmlformats.org/officeDocument/2006/relationships/image" Target="../media/image60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4.png"/><Relationship Id="rId4" Type="http://schemas.openxmlformats.org/officeDocument/2006/relationships/image" Target="../media/image85.png"/><Relationship Id="rId5" Type="http://schemas.openxmlformats.org/officeDocument/2006/relationships/image" Target="../media/image71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4.png"/><Relationship Id="rId4" Type="http://schemas.openxmlformats.org/officeDocument/2006/relationships/image" Target="../media/image81.png"/><Relationship Id="rId5" Type="http://schemas.openxmlformats.org/officeDocument/2006/relationships/image" Target="../media/image73.png"/><Relationship Id="rId6" Type="http://schemas.openxmlformats.org/officeDocument/2006/relationships/image" Target="../media/image9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8.png"/><Relationship Id="rId3" Type="http://schemas.openxmlformats.org/officeDocument/2006/relationships/image" Target="../media/image75.png"/><Relationship Id="rId4" Type="http://schemas.openxmlformats.org/officeDocument/2006/relationships/image" Target="../media/image92.png"/><Relationship Id="rId9" Type="http://schemas.openxmlformats.org/officeDocument/2006/relationships/image" Target="../media/image76.png"/><Relationship Id="rId5" Type="http://schemas.openxmlformats.org/officeDocument/2006/relationships/image" Target="../media/image84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Relationship Id="rId8" Type="http://schemas.openxmlformats.org/officeDocument/2006/relationships/image" Target="../media/image7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6.png"/><Relationship Id="rId4" Type="http://schemas.openxmlformats.org/officeDocument/2006/relationships/image" Target="../media/image108.png"/><Relationship Id="rId5" Type="http://schemas.openxmlformats.org/officeDocument/2006/relationships/image" Target="../media/image1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Networks 101 Day 2</a:t>
            </a:r>
            <a:endParaRPr/>
          </a:p>
        </p:txBody>
      </p:sp>
      <p:sp>
        <p:nvSpPr>
          <p:cNvPr id="1024" name="Google Shape;1024;p53"/>
          <p:cNvSpPr txBox="1"/>
          <p:nvPr>
            <p:ph idx="2" type="title"/>
          </p:nvPr>
        </p:nvSpPr>
        <p:spPr>
          <a:xfrm>
            <a:off x="274350" y="1440025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24292E"/>
                </a:solidFill>
              </a:rPr>
              <a:t>Networking with Wireshark</a:t>
            </a:r>
            <a:endParaRPr sz="2400">
              <a:solidFill>
                <a:srgbClr val="24292E"/>
              </a:solidFill>
            </a:endParaRPr>
          </a:p>
        </p:txBody>
      </p:sp>
      <p:sp>
        <p:nvSpPr>
          <p:cNvPr id="1025" name="Google Shape;1025;p5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vs HTTPS</a:t>
            </a:r>
            <a:endParaRPr/>
          </a:p>
        </p:txBody>
      </p:sp>
      <p:sp>
        <p:nvSpPr>
          <p:cNvPr id="1136" name="Google Shape;1136;p62"/>
          <p:cNvSpPr txBox="1"/>
          <p:nvPr>
            <p:ph idx="1" type="subTitle"/>
          </p:nvPr>
        </p:nvSpPr>
        <p:spPr>
          <a:xfrm>
            <a:off x="0" y="41958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HTTPs  (HTTP Secure) uses an SSL certificate (TLS) to encrypt data before sending, and decrypt upon arrival.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8" name="Google Shape;11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0" y="705425"/>
            <a:ext cx="8596603" cy="35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HTTP Demo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50" name="Google Shape;115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Analyzing 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 this activity, you will look at HTTP conversations to reverse-engineer the HTTP protocol.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Instructions</a:t>
            </a:r>
            <a:r>
              <a:rPr lang="en" sz="1800">
                <a:solidFill>
                  <a:srgbClr val="24292E"/>
                </a:solidFill>
              </a:rPr>
              <a:t> sent via Slack.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Analyzing HTTP 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163" name="Google Shape;1163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6"/>
          <p:cNvSpPr txBox="1"/>
          <p:nvPr>
            <p:ph idx="2" type="title"/>
          </p:nvPr>
        </p:nvSpPr>
        <p:spPr>
          <a:xfrm>
            <a:off x="274350" y="980900"/>
            <a:ext cx="8595300" cy="23928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The Search for Something Cool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 will open a previously captured file and then tasked with importing a pcap file and using display filters to retrace a user's browsing history.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Instructions</a:t>
            </a:r>
            <a:r>
              <a:rPr lang="en" sz="1800">
                <a:solidFill>
                  <a:srgbClr val="24292E"/>
                </a:solidFill>
              </a:rPr>
              <a:t> sent via Slack.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7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The Search for Something Cool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 Checkout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HTTP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DNS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TCP conversations.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/>
          <p:nvPr/>
        </p:nvSpPr>
        <p:spPr>
          <a:xfrm>
            <a:off x="513375" y="13578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8"/>
          <p:cNvSpPr/>
          <p:nvPr/>
        </p:nvSpPr>
        <p:spPr>
          <a:xfrm>
            <a:off x="513375" y="190168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8"/>
          <p:cNvSpPr/>
          <p:nvPr/>
        </p:nvSpPr>
        <p:spPr>
          <a:xfrm>
            <a:off x="513375" y="24140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sp>
        <p:nvSpPr>
          <p:cNvPr id="1187" name="Google Shape;1187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Domain Name System</a:t>
            </a:r>
            <a:r>
              <a:rPr lang="en">
                <a:highlight>
                  <a:srgbClr val="FFFFFF"/>
                </a:highlight>
              </a:rPr>
              <a:t> (DNS) is an application-layer protocol designed to translate domain names into IP addresses.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9" name="Google Shape;11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75" y="2114324"/>
            <a:ext cx="1060739" cy="108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0" name="Google Shape;1190;p69"/>
          <p:cNvCxnSpPr>
            <a:stCxn id="1189" idx="3"/>
            <a:endCxn id="1191" idx="1"/>
          </p:cNvCxnSpPr>
          <p:nvPr/>
        </p:nvCxnSpPr>
        <p:spPr>
          <a:xfrm>
            <a:off x="1891314" y="2656360"/>
            <a:ext cx="31764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92" name="Google Shape;1192;p69"/>
          <p:cNvCxnSpPr>
            <a:stCxn id="1193" idx="2"/>
            <a:endCxn id="1189" idx="2"/>
          </p:cNvCxnSpPr>
          <p:nvPr/>
        </p:nvCxnSpPr>
        <p:spPr>
          <a:xfrm rot="5400000">
            <a:off x="3423485" y="1124426"/>
            <a:ext cx="11400" cy="4136700"/>
          </a:xfrm>
          <a:prstGeom prst="bentConnector3">
            <a:avLst>
              <a:gd fmla="val 4500207" name="adj1"/>
            </a:avLst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94" name="Google Shape;1194;p69"/>
          <p:cNvSpPr txBox="1"/>
          <p:nvPr/>
        </p:nvSpPr>
        <p:spPr>
          <a:xfrm>
            <a:off x="2288454" y="2251688"/>
            <a:ext cx="2382000" cy="3072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“Google.com please?”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5" name="Google Shape;1195;p69"/>
          <p:cNvSpPr txBox="1"/>
          <p:nvPr/>
        </p:nvSpPr>
        <p:spPr>
          <a:xfrm>
            <a:off x="2248608" y="3306988"/>
            <a:ext cx="2382000" cy="3072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172.217.11.174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96" name="Google Shape;1196;p69"/>
          <p:cNvSpPr txBox="1"/>
          <p:nvPr/>
        </p:nvSpPr>
        <p:spPr>
          <a:xfrm>
            <a:off x="4987879" y="1807225"/>
            <a:ext cx="1060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DNS Server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69"/>
          <p:cNvSpPr txBox="1"/>
          <p:nvPr/>
        </p:nvSpPr>
        <p:spPr>
          <a:xfrm>
            <a:off x="6748450" y="2333973"/>
            <a:ext cx="1261800" cy="290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8" name="Google Shape;1198;p69"/>
          <p:cNvSpPr txBox="1"/>
          <p:nvPr/>
        </p:nvSpPr>
        <p:spPr>
          <a:xfrm>
            <a:off x="6748450" y="2662752"/>
            <a:ext cx="1261800" cy="290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9" name="Google Shape;1199;p69"/>
          <p:cNvSpPr txBox="1"/>
          <p:nvPr/>
        </p:nvSpPr>
        <p:spPr>
          <a:xfrm>
            <a:off x="6748450" y="3028910"/>
            <a:ext cx="1261800" cy="2907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9"/>
          <p:cNvSpPr txBox="1"/>
          <p:nvPr/>
        </p:nvSpPr>
        <p:spPr>
          <a:xfrm>
            <a:off x="6748450" y="3383546"/>
            <a:ext cx="1261800" cy="290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6748450" y="3732438"/>
            <a:ext cx="1261800" cy="290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2" name="Google Shape;1202;p69"/>
          <p:cNvSpPr txBox="1"/>
          <p:nvPr/>
        </p:nvSpPr>
        <p:spPr>
          <a:xfrm>
            <a:off x="6748450" y="4066922"/>
            <a:ext cx="1261800" cy="290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Google Shape;1203;p69"/>
          <p:cNvSpPr txBox="1"/>
          <p:nvPr/>
        </p:nvSpPr>
        <p:spPr>
          <a:xfrm>
            <a:off x="6748450" y="4418701"/>
            <a:ext cx="1261800" cy="2907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04" name="Google Shape;1204;p69"/>
          <p:cNvCxnSpPr>
            <a:stCxn id="1197" idx="1"/>
            <a:endCxn id="1196" idx="3"/>
          </p:cNvCxnSpPr>
          <p:nvPr/>
        </p:nvCxnSpPr>
        <p:spPr>
          <a:xfrm rot="10800000">
            <a:off x="6048250" y="1960923"/>
            <a:ext cx="700200" cy="51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69"/>
          <p:cNvCxnSpPr>
            <a:stCxn id="1197" idx="1"/>
          </p:cNvCxnSpPr>
          <p:nvPr/>
        </p:nvCxnSpPr>
        <p:spPr>
          <a:xfrm flipH="1">
            <a:off x="5927350" y="2479323"/>
            <a:ext cx="821100" cy="132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6" name="Google Shape;1206;p69"/>
          <p:cNvSpPr txBox="1"/>
          <p:nvPr/>
        </p:nvSpPr>
        <p:spPr>
          <a:xfrm>
            <a:off x="8126250" y="2341175"/>
            <a:ext cx="976200" cy="290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69"/>
          <p:cNvSpPr txBox="1"/>
          <p:nvPr/>
        </p:nvSpPr>
        <p:spPr>
          <a:xfrm>
            <a:off x="8126250" y="2669958"/>
            <a:ext cx="976200" cy="290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8" name="Google Shape;1208;p69"/>
          <p:cNvSpPr txBox="1"/>
          <p:nvPr/>
        </p:nvSpPr>
        <p:spPr>
          <a:xfrm>
            <a:off x="8126250" y="3036118"/>
            <a:ext cx="976200" cy="2907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9" name="Google Shape;1209;p69"/>
          <p:cNvSpPr txBox="1"/>
          <p:nvPr/>
        </p:nvSpPr>
        <p:spPr>
          <a:xfrm>
            <a:off x="8126250" y="3390758"/>
            <a:ext cx="976200" cy="290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0" name="Google Shape;1210;p69"/>
          <p:cNvSpPr txBox="1"/>
          <p:nvPr/>
        </p:nvSpPr>
        <p:spPr>
          <a:xfrm>
            <a:off x="8126250" y="3739653"/>
            <a:ext cx="976200" cy="290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Packets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1" name="Google Shape;1211;p69"/>
          <p:cNvSpPr txBox="1"/>
          <p:nvPr/>
        </p:nvSpPr>
        <p:spPr>
          <a:xfrm>
            <a:off x="8126250" y="4074140"/>
            <a:ext cx="976200" cy="290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2" name="Google Shape;1212;p69"/>
          <p:cNvSpPr txBox="1"/>
          <p:nvPr/>
        </p:nvSpPr>
        <p:spPr>
          <a:xfrm>
            <a:off x="8126250" y="4425922"/>
            <a:ext cx="976200" cy="2907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3" name="Google Shape;119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098" y="2125636"/>
            <a:ext cx="606874" cy="106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0"/>
          <p:cNvSpPr/>
          <p:nvPr/>
        </p:nvSpPr>
        <p:spPr>
          <a:xfrm>
            <a:off x="1625950" y="1498425"/>
            <a:ext cx="3411300" cy="31563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Names</a:t>
            </a:r>
            <a:endParaRPr/>
          </a:p>
        </p:txBody>
      </p:sp>
      <p:sp>
        <p:nvSpPr>
          <p:cNvPr id="1219" name="Google Shape;1219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slookup is a command line tool used for manual DNS resolution. </a:t>
            </a:r>
            <a:endParaRPr/>
          </a:p>
        </p:txBody>
      </p:sp>
      <p:sp>
        <p:nvSpPr>
          <p:cNvPr id="1220" name="Google Shape;1220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 txBox="1"/>
          <p:nvPr>
            <p:ph idx="3" type="body"/>
          </p:nvPr>
        </p:nvSpPr>
        <p:spPr>
          <a:xfrm>
            <a:off x="1625950" y="1424525"/>
            <a:ext cx="5583000" cy="2755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1219856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$ nslookip google.com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Server: RAC2V1S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Address: 192.168.1.1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Non-authoritative answer: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Name: google.com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Addresses: 2607:f8b0:4004:800:200e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219856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		   172.217.15.110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Record Types</a:t>
            </a:r>
            <a:endParaRPr/>
          </a:p>
        </p:txBody>
      </p:sp>
      <p:sp>
        <p:nvSpPr>
          <p:cNvPr id="1227" name="Google Shape;122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allows you to query for more than just domain → IP Address.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Record types: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28" name="Google Shape;1228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 record</a:t>
            </a:r>
            <a:r>
              <a:rPr lang="en"/>
              <a:t>: IPv4 address from a hostname query</a:t>
            </a:r>
            <a:endParaRPr/>
          </a:p>
        </p:txBody>
      </p:sp>
      <p:sp>
        <p:nvSpPr>
          <p:cNvPr id="1230" name="Google Shape;1230;p7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AAAA record</a:t>
            </a:r>
            <a:r>
              <a:rPr lang="en"/>
              <a:t>: IPv6 address from a hostname query</a:t>
            </a:r>
            <a:endParaRPr/>
          </a:p>
        </p:txBody>
      </p:sp>
      <p:sp>
        <p:nvSpPr>
          <p:cNvPr id="1231" name="Google Shape;1231;p7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MX record</a:t>
            </a:r>
            <a:r>
              <a:rPr lang="en"/>
              <a:t>: mail server for the domain</a:t>
            </a:r>
            <a:endParaRPr/>
          </a:p>
        </p:txBody>
      </p:sp>
      <p:sp>
        <p:nvSpPr>
          <p:cNvPr id="1232" name="Google Shape;1232;p7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CNAME</a:t>
            </a:r>
            <a:r>
              <a:rPr lang="en"/>
              <a:t>: alias to the domain name</a:t>
            </a:r>
            <a:endParaRPr/>
          </a:p>
        </p:txBody>
      </p:sp>
      <p:sp>
        <p:nvSpPr>
          <p:cNvPr id="1233" name="Google Shape;1233;p7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NS record</a:t>
            </a:r>
            <a:r>
              <a:rPr lang="en"/>
              <a:t>: nameserver of the domain</a:t>
            </a:r>
            <a:endParaRPr/>
          </a:p>
        </p:txBody>
      </p:sp>
      <p:sp>
        <p:nvSpPr>
          <p:cNvPr id="1234" name="Google Shape;1234;p7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PTR record</a:t>
            </a:r>
            <a:r>
              <a:rPr lang="en"/>
              <a:t>: hostname from an IP address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HTTP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DNS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TCP conversations.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4"/>
          <p:cNvSpPr/>
          <p:nvPr/>
        </p:nvSpPr>
        <p:spPr>
          <a:xfrm>
            <a:off x="513375" y="135783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901688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414000"/>
            <a:ext cx="230700" cy="226800"/>
          </a:xfrm>
          <a:prstGeom prst="bevel">
            <a:avLst>
              <a:gd fmla="val 12500" name="adj"/>
            </a:avLst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DNS in Wireshark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0 Minutes</a:t>
            </a:r>
            <a:endParaRPr/>
          </a:p>
        </p:txBody>
      </p:sp>
      <p:sp>
        <p:nvSpPr>
          <p:cNvPr id="1246" name="Google Shape;1246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73"/>
          <p:cNvSpPr txBox="1"/>
          <p:nvPr>
            <p:ph idx="2" type="title"/>
          </p:nvPr>
        </p:nvSpPr>
        <p:spPr>
          <a:xfrm>
            <a:off x="274350" y="980900"/>
            <a:ext cx="8595300" cy="23928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Wireshark DNs Analysis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look at pcap files and identify DNS traffic.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Instructions sent via Slack.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Analyzing DNS in Wireshark</a:t>
            </a:r>
            <a:endParaRPr/>
          </a:p>
        </p:txBody>
      </p:sp>
      <p:sp>
        <p:nvSpPr>
          <p:cNvPr id="1253" name="Google Shape;125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254" name="Google Shape;1254;p7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Open the dns-1.pcap file.</a:t>
            </a:r>
            <a:endParaRPr sz="16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☐"/>
            </a:pPr>
            <a:r>
              <a:rPr lang="en" sz="1600">
                <a:solidFill>
                  <a:srgbClr val="24292E"/>
                </a:solidFill>
              </a:rPr>
              <a:t>This file only contains DNS replies. How many DNS requests were there?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☐"/>
            </a:pPr>
            <a:r>
              <a:rPr lang="en" sz="1600">
                <a:solidFill>
                  <a:srgbClr val="24292E"/>
                </a:solidFill>
              </a:rPr>
              <a:t>When the user asked for assets.espn.go.com, what happened?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Arial"/>
              <a:buChar char="☐"/>
            </a:pPr>
            <a:r>
              <a:rPr lang="en" sz="1600">
                <a:solidFill>
                  <a:srgbClr val="24292E"/>
                </a:solidFill>
              </a:rPr>
              <a:t>What is/are the IP address(es) for a1.espncdn.com?</a:t>
            </a:r>
            <a:endParaRPr sz="1600">
              <a:solidFill>
                <a:srgbClr val="24292E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Open the dns-2.pcap file.</a:t>
            </a:r>
            <a:endParaRPr sz="16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☐"/>
            </a:pPr>
            <a:r>
              <a:rPr lang="en" sz="1600">
                <a:solidFill>
                  <a:srgbClr val="24292E"/>
                </a:solidFill>
              </a:rPr>
              <a:t>This capture contains an attempted query, but something went wrong.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☐"/>
            </a:pPr>
            <a:r>
              <a:rPr lang="en" sz="1600">
                <a:solidFill>
                  <a:srgbClr val="24292E"/>
                </a:solidFill>
              </a:rPr>
              <a:t>What happened?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☐"/>
            </a:pPr>
            <a:r>
              <a:rPr lang="en" sz="1600">
                <a:solidFill>
                  <a:srgbClr val="24292E"/>
                </a:solidFill>
              </a:rPr>
              <a:t>Which flag in the packet reveals what went wrong?</a:t>
            </a:r>
            <a:endParaRPr sz="1600">
              <a:solidFill>
                <a:srgbClr val="24292E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☐"/>
            </a:pPr>
            <a:r>
              <a:rPr lang="en" sz="1600">
                <a:solidFill>
                  <a:srgbClr val="24292E"/>
                </a:solidFill>
              </a:rPr>
              <a:t>The request went to 8.8.8.8. Did the response come directly from 8.8.8.8?</a:t>
            </a:r>
            <a:endParaRPr sz="1600"/>
          </a:p>
        </p:txBody>
      </p:sp>
      <p:sp>
        <p:nvSpPr>
          <p:cNvPr id="1255" name="Google Shape;1255;p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75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Analyzing DNS in Wireshark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</a:t>
            </a:r>
            <a:endParaRPr/>
          </a:p>
        </p:txBody>
      </p:sp>
      <p:sp>
        <p:nvSpPr>
          <p:cNvPr id="1268" name="Google Shape;1268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 Layer Protocol</a:t>
            </a:r>
            <a:endParaRPr/>
          </a:p>
        </p:txBody>
      </p:sp>
      <p:sp>
        <p:nvSpPr>
          <p:cNvPr id="1274" name="Google Shape;1274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7"/>
          <p:cNvSpPr txBox="1"/>
          <p:nvPr/>
        </p:nvSpPr>
        <p:spPr>
          <a:xfrm flipH="1">
            <a:off x="1472538" y="1485823"/>
            <a:ext cx="1261800" cy="290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6" name="Google Shape;1276;p77"/>
          <p:cNvSpPr txBox="1"/>
          <p:nvPr/>
        </p:nvSpPr>
        <p:spPr>
          <a:xfrm flipH="1">
            <a:off x="1472538" y="1814602"/>
            <a:ext cx="1261800" cy="290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Presentation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7" name="Google Shape;1277;p77"/>
          <p:cNvSpPr txBox="1"/>
          <p:nvPr/>
        </p:nvSpPr>
        <p:spPr>
          <a:xfrm flipH="1">
            <a:off x="1472538" y="2180760"/>
            <a:ext cx="1261800" cy="2907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Session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8" name="Google Shape;1278;p77"/>
          <p:cNvSpPr txBox="1"/>
          <p:nvPr/>
        </p:nvSpPr>
        <p:spPr>
          <a:xfrm flipH="1">
            <a:off x="1472538" y="2535396"/>
            <a:ext cx="1261800" cy="290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Transport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9" name="Google Shape;1279;p77"/>
          <p:cNvSpPr txBox="1"/>
          <p:nvPr/>
        </p:nvSpPr>
        <p:spPr>
          <a:xfrm flipH="1">
            <a:off x="1472538" y="2884288"/>
            <a:ext cx="1261800" cy="290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0" name="Google Shape;1280;p77"/>
          <p:cNvSpPr txBox="1"/>
          <p:nvPr/>
        </p:nvSpPr>
        <p:spPr>
          <a:xfrm flipH="1">
            <a:off x="1472538" y="3218772"/>
            <a:ext cx="1261800" cy="290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Link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1" name="Google Shape;1281;p77"/>
          <p:cNvSpPr txBox="1"/>
          <p:nvPr/>
        </p:nvSpPr>
        <p:spPr>
          <a:xfrm flipH="1">
            <a:off x="1472538" y="3570551"/>
            <a:ext cx="1261800" cy="2907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Physical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2" name="Google Shape;1282;p77"/>
          <p:cNvSpPr txBox="1"/>
          <p:nvPr/>
        </p:nvSpPr>
        <p:spPr>
          <a:xfrm flipH="1">
            <a:off x="380338" y="1493025"/>
            <a:ext cx="976200" cy="290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3" name="Google Shape;1283;p77"/>
          <p:cNvSpPr txBox="1"/>
          <p:nvPr/>
        </p:nvSpPr>
        <p:spPr>
          <a:xfrm flipH="1">
            <a:off x="380338" y="1821808"/>
            <a:ext cx="976200" cy="290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77"/>
          <p:cNvSpPr txBox="1"/>
          <p:nvPr/>
        </p:nvSpPr>
        <p:spPr>
          <a:xfrm flipH="1">
            <a:off x="380338" y="2187968"/>
            <a:ext cx="976200" cy="290700"/>
          </a:xfrm>
          <a:prstGeom prst="rect">
            <a:avLst/>
          </a:prstGeom>
          <a:solidFill>
            <a:srgbClr val="4FA78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5" name="Google Shape;1285;p77"/>
          <p:cNvSpPr txBox="1"/>
          <p:nvPr/>
        </p:nvSpPr>
        <p:spPr>
          <a:xfrm flipH="1">
            <a:off x="380338" y="2542608"/>
            <a:ext cx="976200" cy="290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Segments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6" name="Google Shape;1286;p77"/>
          <p:cNvSpPr txBox="1"/>
          <p:nvPr/>
        </p:nvSpPr>
        <p:spPr>
          <a:xfrm flipH="1">
            <a:off x="380338" y="2891503"/>
            <a:ext cx="976200" cy="2907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Packets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7" name="Google Shape;1287;p77"/>
          <p:cNvSpPr txBox="1"/>
          <p:nvPr/>
        </p:nvSpPr>
        <p:spPr>
          <a:xfrm flipH="1">
            <a:off x="380338" y="3225990"/>
            <a:ext cx="976200" cy="290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Frames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8" name="Google Shape;1288;p77"/>
          <p:cNvSpPr txBox="1"/>
          <p:nvPr/>
        </p:nvSpPr>
        <p:spPr>
          <a:xfrm flipH="1">
            <a:off x="380338" y="3577772"/>
            <a:ext cx="976200" cy="290700"/>
          </a:xfrm>
          <a:prstGeom prst="rect">
            <a:avLst/>
          </a:prstGeom>
          <a:solidFill>
            <a:srgbClr val="CC441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Bits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9" name="Google Shape;1289;p77"/>
          <p:cNvCxnSpPr>
            <a:stCxn id="1278" idx="1"/>
          </p:cNvCxnSpPr>
          <p:nvPr/>
        </p:nvCxnSpPr>
        <p:spPr>
          <a:xfrm flipH="1" rot="10800000">
            <a:off x="2734338" y="1232946"/>
            <a:ext cx="1240500" cy="1447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77"/>
          <p:cNvCxnSpPr>
            <a:stCxn id="1278" idx="1"/>
          </p:cNvCxnSpPr>
          <p:nvPr/>
        </p:nvCxnSpPr>
        <p:spPr>
          <a:xfrm>
            <a:off x="2734338" y="2680746"/>
            <a:ext cx="1228800" cy="1177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91" name="Google Shape;1291;p77"/>
          <p:cNvSpPr txBox="1"/>
          <p:nvPr/>
        </p:nvSpPr>
        <p:spPr>
          <a:xfrm>
            <a:off x="3963063" y="1067375"/>
            <a:ext cx="4800600" cy="3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Transport Layer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is responsible for end-to-end communication over a network and sending data to the appropriate application.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Works with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session layer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to manage connection between application on different machines.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Two most common protocols of transport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UDP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TCP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</a:t>
            </a:r>
            <a:endParaRPr/>
          </a:p>
        </p:txBody>
      </p:sp>
      <p:sp>
        <p:nvSpPr>
          <p:cNvPr id="1297" name="Google Shape;1297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UDP is stateless or "connectionless," and it's used when we don't care whether we get all of our data. It is also typically faster</a:t>
            </a:r>
            <a:endParaRPr/>
          </a:p>
        </p:txBody>
      </p:sp>
      <p:sp>
        <p:nvSpPr>
          <p:cNvPr id="1298" name="Google Shape;129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50" y="2704007"/>
            <a:ext cx="998343" cy="1051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0" name="Google Shape;1300;p78"/>
          <p:cNvCxnSpPr/>
          <p:nvPr/>
        </p:nvCxnSpPr>
        <p:spPr>
          <a:xfrm>
            <a:off x="2957495" y="2826750"/>
            <a:ext cx="4062300" cy="6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01" name="Google Shape;1301;p78"/>
          <p:cNvCxnSpPr/>
          <p:nvPr/>
        </p:nvCxnSpPr>
        <p:spPr>
          <a:xfrm flipH="1">
            <a:off x="2915358" y="3459029"/>
            <a:ext cx="4062300" cy="14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02" name="Google Shape;1302;p78"/>
          <p:cNvSpPr txBox="1"/>
          <p:nvPr/>
        </p:nvSpPr>
        <p:spPr>
          <a:xfrm>
            <a:off x="3268300" y="2406578"/>
            <a:ext cx="1124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Request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78"/>
          <p:cNvSpPr txBox="1"/>
          <p:nvPr/>
        </p:nvSpPr>
        <p:spPr>
          <a:xfrm>
            <a:off x="5149168" y="2900732"/>
            <a:ext cx="1463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Response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p78"/>
          <p:cNvSpPr txBox="1"/>
          <p:nvPr/>
        </p:nvSpPr>
        <p:spPr>
          <a:xfrm>
            <a:off x="1162000" y="1915325"/>
            <a:ext cx="5857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UDP Request / Response Paradigm: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5" name="Google Shape;130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900" y="2451150"/>
            <a:ext cx="746000" cy="130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</a:t>
            </a:r>
            <a:endParaRPr/>
          </a:p>
        </p:txBody>
      </p:sp>
      <p:sp>
        <p:nvSpPr>
          <p:cNvPr id="1311" name="Google Shape;1311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TCP</a:t>
            </a:r>
            <a:r>
              <a:rPr lang="en">
                <a:solidFill>
                  <a:srgbClr val="24292E"/>
                </a:solidFill>
              </a:rPr>
              <a:t> is used when all transmitted data must be received. Used with familiar protocols such as HTTP, FTP, SSH, and SMTP.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2" name="Google Shape;1312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999" y="2069261"/>
            <a:ext cx="903675" cy="87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79"/>
          <p:cNvSpPr txBox="1"/>
          <p:nvPr/>
        </p:nvSpPr>
        <p:spPr>
          <a:xfrm>
            <a:off x="938725" y="1615300"/>
            <a:ext cx="46389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TCP Handshake Paradigm: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15" name="Google Shape;1315;p79"/>
          <p:cNvCxnSpPr>
            <a:stCxn id="1313" idx="2"/>
          </p:cNvCxnSpPr>
          <p:nvPr/>
        </p:nvCxnSpPr>
        <p:spPr>
          <a:xfrm flipH="1">
            <a:off x="1881436" y="2944244"/>
            <a:ext cx="8400" cy="18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79"/>
          <p:cNvCxnSpPr>
            <a:stCxn id="1317" idx="2"/>
          </p:cNvCxnSpPr>
          <p:nvPr/>
        </p:nvCxnSpPr>
        <p:spPr>
          <a:xfrm flipH="1">
            <a:off x="6620831" y="3008787"/>
            <a:ext cx="3900" cy="18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79"/>
          <p:cNvCxnSpPr/>
          <p:nvPr/>
        </p:nvCxnSpPr>
        <p:spPr>
          <a:xfrm>
            <a:off x="2394501" y="3130182"/>
            <a:ext cx="3721500" cy="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79"/>
          <p:cNvCxnSpPr/>
          <p:nvPr/>
        </p:nvCxnSpPr>
        <p:spPr>
          <a:xfrm flipH="1">
            <a:off x="2088215" y="3673840"/>
            <a:ext cx="3708900" cy="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20" name="Google Shape;1320;p79"/>
          <p:cNvCxnSpPr/>
          <p:nvPr/>
        </p:nvCxnSpPr>
        <p:spPr>
          <a:xfrm>
            <a:off x="2519335" y="4217927"/>
            <a:ext cx="3721500" cy="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21" name="Google Shape;1321;p79"/>
          <p:cNvCxnSpPr/>
          <p:nvPr/>
        </p:nvCxnSpPr>
        <p:spPr>
          <a:xfrm flipH="1">
            <a:off x="2686578" y="4740771"/>
            <a:ext cx="3708900" cy="6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22" name="Google Shape;1322;p79"/>
          <p:cNvSpPr txBox="1"/>
          <p:nvPr/>
        </p:nvSpPr>
        <p:spPr>
          <a:xfrm>
            <a:off x="2519338" y="2729627"/>
            <a:ext cx="1968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Open Connection: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3" name="Google Shape;1323;p79"/>
          <p:cNvSpPr txBox="1"/>
          <p:nvPr/>
        </p:nvSpPr>
        <p:spPr>
          <a:xfrm>
            <a:off x="4423138" y="3321175"/>
            <a:ext cx="14478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Handshake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4" name="Google Shape;1324;p79"/>
          <p:cNvSpPr txBox="1"/>
          <p:nvPr/>
        </p:nvSpPr>
        <p:spPr>
          <a:xfrm>
            <a:off x="2647675" y="3871239"/>
            <a:ext cx="1017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Request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5" name="Google Shape;1325;p79"/>
          <p:cNvSpPr txBox="1"/>
          <p:nvPr/>
        </p:nvSpPr>
        <p:spPr>
          <a:xfrm>
            <a:off x="4223928" y="4412463"/>
            <a:ext cx="1122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Response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6" name="Google Shape;132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249" y="1932151"/>
            <a:ext cx="657050" cy="11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Headers and Flags</a:t>
            </a:r>
            <a:endParaRPr/>
          </a:p>
        </p:txBody>
      </p:sp>
      <p:sp>
        <p:nvSpPr>
          <p:cNvPr id="1332" name="Google Shape;133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80"/>
          <p:cNvSpPr/>
          <p:nvPr/>
        </p:nvSpPr>
        <p:spPr>
          <a:xfrm>
            <a:off x="1290609" y="1251325"/>
            <a:ext cx="32982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Source Port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80"/>
          <p:cNvSpPr/>
          <p:nvPr/>
        </p:nvSpPr>
        <p:spPr>
          <a:xfrm>
            <a:off x="4588951" y="1251325"/>
            <a:ext cx="32643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Destination port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80"/>
          <p:cNvSpPr/>
          <p:nvPr/>
        </p:nvSpPr>
        <p:spPr>
          <a:xfrm>
            <a:off x="1290600" y="2230045"/>
            <a:ext cx="65628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Acknowledgement number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6" name="Google Shape;1336;p80"/>
          <p:cNvSpPr/>
          <p:nvPr/>
        </p:nvSpPr>
        <p:spPr>
          <a:xfrm>
            <a:off x="1290611" y="2719403"/>
            <a:ext cx="11394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TCP header length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7" name="Google Shape;1337;p80"/>
          <p:cNvSpPr/>
          <p:nvPr/>
        </p:nvSpPr>
        <p:spPr>
          <a:xfrm>
            <a:off x="4588686" y="2719403"/>
            <a:ext cx="32643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Window Size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80"/>
          <p:cNvSpPr/>
          <p:nvPr/>
        </p:nvSpPr>
        <p:spPr>
          <a:xfrm>
            <a:off x="1290600" y="3698387"/>
            <a:ext cx="65628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Options (0 or more 32-bit words)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9" name="Google Shape;1339;p80"/>
          <p:cNvSpPr/>
          <p:nvPr/>
        </p:nvSpPr>
        <p:spPr>
          <a:xfrm>
            <a:off x="1290600" y="1740685"/>
            <a:ext cx="65628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Sequence number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0" name="Google Shape;1340;p80"/>
          <p:cNvSpPr/>
          <p:nvPr/>
        </p:nvSpPr>
        <p:spPr>
          <a:xfrm>
            <a:off x="349215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CRW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80"/>
          <p:cNvSpPr/>
          <p:nvPr/>
        </p:nvSpPr>
        <p:spPr>
          <a:xfrm>
            <a:off x="2430007" y="2719403"/>
            <a:ext cx="1062300" cy="489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2" name="Google Shape;1342;p80"/>
          <p:cNvSpPr/>
          <p:nvPr/>
        </p:nvSpPr>
        <p:spPr>
          <a:xfrm>
            <a:off x="362925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ECE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0"/>
          <p:cNvSpPr/>
          <p:nvPr/>
        </p:nvSpPr>
        <p:spPr>
          <a:xfrm>
            <a:off x="376635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URG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80"/>
          <p:cNvSpPr/>
          <p:nvPr/>
        </p:nvSpPr>
        <p:spPr>
          <a:xfrm>
            <a:off x="390330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ACK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5" name="Google Shape;1345;p80"/>
          <p:cNvSpPr/>
          <p:nvPr/>
        </p:nvSpPr>
        <p:spPr>
          <a:xfrm>
            <a:off x="4040416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PSH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6" name="Google Shape;1346;p80"/>
          <p:cNvSpPr/>
          <p:nvPr/>
        </p:nvSpPr>
        <p:spPr>
          <a:xfrm>
            <a:off x="417750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RS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7" name="Google Shape;1347;p80"/>
          <p:cNvSpPr/>
          <p:nvPr/>
        </p:nvSpPr>
        <p:spPr>
          <a:xfrm>
            <a:off x="431455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S Y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p80"/>
          <p:cNvSpPr/>
          <p:nvPr/>
        </p:nvSpPr>
        <p:spPr>
          <a:xfrm>
            <a:off x="4451704" y="2719403"/>
            <a:ext cx="1371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F 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I</a:t>
            </a: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N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80"/>
          <p:cNvSpPr/>
          <p:nvPr/>
        </p:nvSpPr>
        <p:spPr>
          <a:xfrm>
            <a:off x="1290684" y="3209025"/>
            <a:ext cx="32982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Checksum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0" name="Google Shape;1350;p80"/>
          <p:cNvSpPr/>
          <p:nvPr/>
        </p:nvSpPr>
        <p:spPr>
          <a:xfrm>
            <a:off x="4589026" y="3209025"/>
            <a:ext cx="32643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Urgent pointer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1" name="Google Shape;1351;p80"/>
          <p:cNvSpPr/>
          <p:nvPr/>
        </p:nvSpPr>
        <p:spPr>
          <a:xfrm>
            <a:off x="1290600" y="4187887"/>
            <a:ext cx="6562800" cy="48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(optional)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2" name="Google Shape;1352;p80"/>
          <p:cNvCxnSpPr/>
          <p:nvPr/>
        </p:nvCxnSpPr>
        <p:spPr>
          <a:xfrm flipH="1" rot="10800000">
            <a:off x="1282975" y="913375"/>
            <a:ext cx="6599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3" name="Google Shape;1353;p80"/>
          <p:cNvSpPr txBox="1"/>
          <p:nvPr/>
        </p:nvSpPr>
        <p:spPr>
          <a:xfrm>
            <a:off x="3286200" y="636538"/>
            <a:ext cx="2468100" cy="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32 Bits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1354" name="Google Shape;1354;p80"/>
          <p:cNvCxnSpPr/>
          <p:nvPr/>
        </p:nvCxnSpPr>
        <p:spPr>
          <a:xfrm>
            <a:off x="1272025" y="1152525"/>
            <a:ext cx="65889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80"/>
          <p:cNvCxnSpPr/>
          <p:nvPr/>
        </p:nvCxnSpPr>
        <p:spPr>
          <a:xfrm flipH="1" rot="10800000">
            <a:off x="4589025" y="1054725"/>
            <a:ext cx="21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80"/>
          <p:cNvCxnSpPr/>
          <p:nvPr/>
        </p:nvCxnSpPr>
        <p:spPr>
          <a:xfrm rot="10800000">
            <a:off x="1272025" y="1024725"/>
            <a:ext cx="2700" cy="1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7" name="Google Shape;1357;p80"/>
          <p:cNvCxnSpPr/>
          <p:nvPr/>
        </p:nvCxnSpPr>
        <p:spPr>
          <a:xfrm rot="10800000">
            <a:off x="7853400" y="1024725"/>
            <a:ext cx="2700" cy="1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8" name="Google Shape;1358;p80"/>
          <p:cNvCxnSpPr/>
          <p:nvPr/>
        </p:nvCxnSpPr>
        <p:spPr>
          <a:xfrm rot="10800000">
            <a:off x="2976425" y="1057425"/>
            <a:ext cx="900" cy="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80"/>
          <p:cNvCxnSpPr/>
          <p:nvPr/>
        </p:nvCxnSpPr>
        <p:spPr>
          <a:xfrm rot="10800000">
            <a:off x="6200125" y="1057275"/>
            <a:ext cx="2700" cy="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Headers and Flags</a:t>
            </a:r>
            <a:endParaRPr/>
          </a:p>
        </p:txBody>
      </p:sp>
      <p:sp>
        <p:nvSpPr>
          <p:cNvPr id="1365" name="Google Shape;136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496146" cy="40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81"/>
          <p:cNvSpPr/>
          <p:nvPr/>
        </p:nvSpPr>
        <p:spPr>
          <a:xfrm>
            <a:off x="565375" y="2315900"/>
            <a:ext cx="6197400" cy="2544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81"/>
          <p:cNvSpPr txBox="1"/>
          <p:nvPr/>
        </p:nvSpPr>
        <p:spPr>
          <a:xfrm>
            <a:off x="6762775" y="3055250"/>
            <a:ext cx="20442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Flags in TCP Headers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 Minutes</a:t>
            </a:r>
            <a:endParaRPr/>
          </a:p>
        </p:txBody>
      </p:sp>
      <p:sp>
        <p:nvSpPr>
          <p:cNvPr id="1042" name="Google Shape;1042;p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Leaky HTTP Traffic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partner activity, you’ll use Wireshark to retrieve a user’s username and password being communicated through an insecure website.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</a:rPr>
              <a:t>Instruction sent via Slack. </a:t>
            </a:r>
            <a:endParaRPr sz="20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Headers and Flags</a:t>
            </a:r>
            <a:endParaRPr/>
          </a:p>
        </p:txBody>
      </p:sp>
      <p:sp>
        <p:nvSpPr>
          <p:cNvPr id="1374" name="Google Shape;137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Flags to indicate what kind of TCP message is contained within:</a:t>
            </a:r>
            <a:endParaRPr/>
          </a:p>
        </p:txBody>
      </p:sp>
      <p:sp>
        <p:nvSpPr>
          <p:cNvPr id="1375" name="Google Shape;1375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8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SYN – Synchronization</a:t>
            </a:r>
            <a:r>
              <a:rPr lang="en" sz="1500"/>
              <a:t>: first step in establishing handshake between hosts</a:t>
            </a:r>
            <a:endParaRPr sz="1500"/>
          </a:p>
        </p:txBody>
      </p:sp>
      <p:sp>
        <p:nvSpPr>
          <p:cNvPr id="1377" name="Google Shape;1377;p8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ACK – Acknowledgement</a:t>
            </a:r>
            <a:r>
              <a:rPr lang="en" sz="1500"/>
              <a:t>: used to acknowledge successful receipt of a packet</a:t>
            </a:r>
            <a:endParaRPr sz="1500"/>
          </a:p>
        </p:txBody>
      </p:sp>
      <p:sp>
        <p:nvSpPr>
          <p:cNvPr id="1378" name="Google Shape;1378;p8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PSH – Push</a:t>
            </a:r>
            <a:r>
              <a:rPr lang="en" sz="1500"/>
              <a:t>: tell recipient to process this packet as it is received, don’t buffer it</a:t>
            </a:r>
            <a:endParaRPr sz="1500"/>
          </a:p>
        </p:txBody>
      </p:sp>
      <p:sp>
        <p:nvSpPr>
          <p:cNvPr id="1379" name="Google Shape;1379;p8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RST – Reset</a:t>
            </a:r>
            <a:r>
              <a:rPr lang="en" sz="1500"/>
              <a:t>: sent when a packet was sent that was unexpected</a:t>
            </a:r>
            <a:endParaRPr sz="1500"/>
          </a:p>
        </p:txBody>
      </p:sp>
      <p:sp>
        <p:nvSpPr>
          <p:cNvPr id="1380" name="Google Shape;1380;p8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FIN – Synchronization</a:t>
            </a:r>
            <a:r>
              <a:rPr lang="en" sz="1500"/>
              <a:t>: first step in establishing handshake between hosts</a:t>
            </a:r>
            <a:endParaRPr sz="1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Handshake</a:t>
            </a:r>
            <a:endParaRPr/>
          </a:p>
        </p:txBody>
      </p:sp>
      <p:sp>
        <p:nvSpPr>
          <p:cNvPr id="1386" name="Google Shape;1386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Connection-Oriented, 3-way handshake, 4-way close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87" name="Google Shape;1387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8" name="Google Shape;13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38" y="1669475"/>
            <a:ext cx="592624" cy="7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9" name="Google Shape;1389;p83"/>
          <p:cNvCxnSpPr>
            <a:stCxn id="1388" idx="2"/>
          </p:cNvCxnSpPr>
          <p:nvPr/>
        </p:nvCxnSpPr>
        <p:spPr>
          <a:xfrm>
            <a:off x="630650" y="2374675"/>
            <a:ext cx="0" cy="25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83"/>
          <p:cNvCxnSpPr>
            <a:stCxn id="1391" idx="2"/>
          </p:cNvCxnSpPr>
          <p:nvPr/>
        </p:nvCxnSpPr>
        <p:spPr>
          <a:xfrm>
            <a:off x="3735875" y="2374675"/>
            <a:ext cx="4500" cy="24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83"/>
          <p:cNvSpPr txBox="1"/>
          <p:nvPr/>
        </p:nvSpPr>
        <p:spPr>
          <a:xfrm>
            <a:off x="598000" y="1141650"/>
            <a:ext cx="313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Setup</a:t>
            </a:r>
            <a:r>
              <a:rPr lang="en"/>
              <a:t>: SYN, SYN-ACK, ACK</a:t>
            </a:r>
            <a:endParaRPr/>
          </a:p>
        </p:txBody>
      </p:sp>
      <p:pic>
        <p:nvPicPr>
          <p:cNvPr id="1393" name="Google Shape;13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088" y="1669475"/>
            <a:ext cx="592624" cy="70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4" name="Google Shape;1394;p83"/>
          <p:cNvCxnSpPr>
            <a:stCxn id="1393" idx="2"/>
          </p:cNvCxnSpPr>
          <p:nvPr/>
        </p:nvCxnSpPr>
        <p:spPr>
          <a:xfrm>
            <a:off x="5197400" y="2374675"/>
            <a:ext cx="0" cy="25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5" name="Google Shape;1395;p83"/>
          <p:cNvCxnSpPr>
            <a:stCxn id="1396" idx="2"/>
          </p:cNvCxnSpPr>
          <p:nvPr/>
        </p:nvCxnSpPr>
        <p:spPr>
          <a:xfrm>
            <a:off x="8302625" y="2374675"/>
            <a:ext cx="4500" cy="248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7" name="Google Shape;1397;p83"/>
          <p:cNvSpPr txBox="1"/>
          <p:nvPr/>
        </p:nvSpPr>
        <p:spPr>
          <a:xfrm>
            <a:off x="5197400" y="1172713"/>
            <a:ext cx="313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Teardown</a:t>
            </a:r>
            <a:r>
              <a:rPr lang="en"/>
              <a:t>: FIN, ACK, FIN, ACK</a:t>
            </a:r>
            <a:endParaRPr/>
          </a:p>
        </p:txBody>
      </p:sp>
      <p:sp>
        <p:nvSpPr>
          <p:cNvPr id="1398" name="Google Shape;1398;p83"/>
          <p:cNvSpPr/>
          <p:nvPr/>
        </p:nvSpPr>
        <p:spPr>
          <a:xfrm rot="552672">
            <a:off x="776228" y="2588472"/>
            <a:ext cx="2711870" cy="4818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SYN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9" name="Google Shape;1399;p83"/>
          <p:cNvSpPr/>
          <p:nvPr/>
        </p:nvSpPr>
        <p:spPr>
          <a:xfrm flipH="1" rot="-566176">
            <a:off x="766074" y="3388429"/>
            <a:ext cx="2711794" cy="4571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SYN-ACK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0" name="Google Shape;1400;p83"/>
          <p:cNvSpPr/>
          <p:nvPr/>
        </p:nvSpPr>
        <p:spPr>
          <a:xfrm rot="425473">
            <a:off x="777812" y="4140902"/>
            <a:ext cx="2712045" cy="43934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1" name="Google Shape;1401;p83"/>
          <p:cNvSpPr/>
          <p:nvPr/>
        </p:nvSpPr>
        <p:spPr>
          <a:xfrm rot="425616">
            <a:off x="933511" y="4481000"/>
            <a:ext cx="1967762" cy="225272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02" name="Google Shape;1402;p83"/>
          <p:cNvSpPr/>
          <p:nvPr/>
        </p:nvSpPr>
        <p:spPr>
          <a:xfrm rot="475277">
            <a:off x="5400719" y="2360115"/>
            <a:ext cx="2712381" cy="43432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3" name="Google Shape;1403;p83"/>
          <p:cNvSpPr/>
          <p:nvPr/>
        </p:nvSpPr>
        <p:spPr>
          <a:xfrm flipH="1" rot="-619753">
            <a:off x="5330023" y="3127334"/>
            <a:ext cx="2712154" cy="43638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4" name="Google Shape;1404;p83"/>
          <p:cNvSpPr/>
          <p:nvPr/>
        </p:nvSpPr>
        <p:spPr>
          <a:xfrm rot="372979">
            <a:off x="5341876" y="4357627"/>
            <a:ext cx="2712348" cy="4719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5" name="Google Shape;1405;p83"/>
          <p:cNvSpPr/>
          <p:nvPr/>
        </p:nvSpPr>
        <p:spPr>
          <a:xfrm flipH="1" rot="-599994">
            <a:off x="5327859" y="3639370"/>
            <a:ext cx="2712407" cy="41035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6" name="Google Shape;140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675" y="1627750"/>
            <a:ext cx="403175" cy="70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426" y="1627752"/>
            <a:ext cx="403173" cy="7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Handshake</a:t>
            </a:r>
            <a:endParaRPr/>
          </a:p>
        </p:txBody>
      </p:sp>
      <p:pic>
        <p:nvPicPr>
          <p:cNvPr id="1413" name="Google Shape;14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325" y="956025"/>
            <a:ext cx="592599" cy="6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4" name="Google Shape;1414;p84"/>
          <p:cNvCxnSpPr>
            <a:stCxn id="1413" idx="2"/>
          </p:cNvCxnSpPr>
          <p:nvPr/>
        </p:nvCxnSpPr>
        <p:spPr>
          <a:xfrm>
            <a:off x="2087625" y="1602700"/>
            <a:ext cx="0" cy="324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5" name="Google Shape;1415;p84"/>
          <p:cNvCxnSpPr>
            <a:stCxn id="1416" idx="2"/>
          </p:cNvCxnSpPr>
          <p:nvPr/>
        </p:nvCxnSpPr>
        <p:spPr>
          <a:xfrm>
            <a:off x="6802000" y="1602700"/>
            <a:ext cx="0" cy="324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7" name="Google Shape;1417;p84"/>
          <p:cNvCxnSpPr>
            <a:endCxn id="1418" idx="1"/>
          </p:cNvCxnSpPr>
          <p:nvPr/>
        </p:nvCxnSpPr>
        <p:spPr>
          <a:xfrm>
            <a:off x="2098300" y="1989725"/>
            <a:ext cx="48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84"/>
          <p:cNvCxnSpPr/>
          <p:nvPr/>
        </p:nvCxnSpPr>
        <p:spPr>
          <a:xfrm>
            <a:off x="2098450" y="2571750"/>
            <a:ext cx="4707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84"/>
          <p:cNvCxnSpPr>
            <a:stCxn id="1421" idx="3"/>
          </p:cNvCxnSpPr>
          <p:nvPr/>
        </p:nvCxnSpPr>
        <p:spPr>
          <a:xfrm>
            <a:off x="1717975" y="1685625"/>
            <a:ext cx="508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84"/>
          <p:cNvCxnSpPr>
            <a:stCxn id="1423" idx="3"/>
          </p:cNvCxnSpPr>
          <p:nvPr/>
        </p:nvCxnSpPr>
        <p:spPr>
          <a:xfrm>
            <a:off x="1717975" y="2305200"/>
            <a:ext cx="508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4" name="Google Shape;1424;p84"/>
          <p:cNvCxnSpPr>
            <a:stCxn id="1425" idx="3"/>
          </p:cNvCxnSpPr>
          <p:nvPr/>
        </p:nvCxnSpPr>
        <p:spPr>
          <a:xfrm flipH="1" rot="10800000">
            <a:off x="1717975" y="3402075"/>
            <a:ext cx="5055900" cy="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84"/>
          <p:cNvCxnSpPr>
            <a:endCxn id="1427" idx="1"/>
          </p:cNvCxnSpPr>
          <p:nvPr/>
        </p:nvCxnSpPr>
        <p:spPr>
          <a:xfrm>
            <a:off x="2090800" y="3708150"/>
            <a:ext cx="4889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84"/>
          <p:cNvCxnSpPr>
            <a:stCxn id="1429" idx="3"/>
          </p:cNvCxnSpPr>
          <p:nvPr/>
        </p:nvCxnSpPr>
        <p:spPr>
          <a:xfrm>
            <a:off x="1717975" y="4022975"/>
            <a:ext cx="5053200" cy="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84"/>
          <p:cNvCxnSpPr>
            <a:endCxn id="1431" idx="1"/>
          </p:cNvCxnSpPr>
          <p:nvPr/>
        </p:nvCxnSpPr>
        <p:spPr>
          <a:xfrm>
            <a:off x="2098300" y="4350025"/>
            <a:ext cx="48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84"/>
          <p:cNvCxnSpPr>
            <a:stCxn id="1433" idx="3"/>
            <a:endCxn id="1434" idx="1"/>
          </p:cNvCxnSpPr>
          <p:nvPr/>
        </p:nvCxnSpPr>
        <p:spPr>
          <a:xfrm>
            <a:off x="1724950" y="4643575"/>
            <a:ext cx="507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84"/>
          <p:cNvCxnSpPr>
            <a:endCxn id="1436" idx="1"/>
          </p:cNvCxnSpPr>
          <p:nvPr/>
        </p:nvCxnSpPr>
        <p:spPr>
          <a:xfrm>
            <a:off x="2098300" y="3098950"/>
            <a:ext cx="4882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21" name="Google Shape;1421;p84"/>
          <p:cNvSpPr/>
          <p:nvPr/>
        </p:nvSpPr>
        <p:spPr>
          <a:xfrm>
            <a:off x="739675" y="1566225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SYN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8" name="Google Shape;1418;p84"/>
          <p:cNvSpPr/>
          <p:nvPr/>
        </p:nvSpPr>
        <p:spPr>
          <a:xfrm>
            <a:off x="6980500" y="1870325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SYN 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3" name="Google Shape;1423;p84"/>
          <p:cNvSpPr/>
          <p:nvPr/>
        </p:nvSpPr>
        <p:spPr>
          <a:xfrm>
            <a:off x="739675" y="2185800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7" name="Google Shape;1437;p84"/>
          <p:cNvSpPr/>
          <p:nvPr/>
        </p:nvSpPr>
        <p:spPr>
          <a:xfrm>
            <a:off x="739675" y="2424600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GET /file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8" name="Google Shape;1438;p84"/>
          <p:cNvSpPr/>
          <p:nvPr/>
        </p:nvSpPr>
        <p:spPr>
          <a:xfrm>
            <a:off x="6708500" y="2652950"/>
            <a:ext cx="195600" cy="3672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84"/>
          <p:cNvSpPr/>
          <p:nvPr/>
        </p:nvSpPr>
        <p:spPr>
          <a:xfrm>
            <a:off x="6980500" y="2887000"/>
            <a:ext cx="1260900" cy="423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4x TCP 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5840 bytes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5" name="Google Shape;1425;p84"/>
          <p:cNvSpPr/>
          <p:nvPr/>
        </p:nvSpPr>
        <p:spPr>
          <a:xfrm>
            <a:off x="739675" y="3282975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4x 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9" name="Google Shape;1429;p84"/>
          <p:cNvSpPr/>
          <p:nvPr/>
        </p:nvSpPr>
        <p:spPr>
          <a:xfrm>
            <a:off x="739675" y="3903575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8x 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84"/>
          <p:cNvSpPr/>
          <p:nvPr/>
        </p:nvSpPr>
        <p:spPr>
          <a:xfrm>
            <a:off x="746650" y="4524175"/>
            <a:ext cx="978300" cy="238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3x 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84"/>
          <p:cNvSpPr/>
          <p:nvPr/>
        </p:nvSpPr>
        <p:spPr>
          <a:xfrm>
            <a:off x="6980500" y="3496200"/>
            <a:ext cx="1260900" cy="423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x TCP 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11680 bytes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1" name="Google Shape;1431;p84"/>
          <p:cNvSpPr/>
          <p:nvPr/>
        </p:nvSpPr>
        <p:spPr>
          <a:xfrm>
            <a:off x="6980500" y="4138075"/>
            <a:ext cx="1260900" cy="4239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x TCP segments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43800 bytes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9" name="Google Shape;1439;p84"/>
          <p:cNvSpPr txBox="1"/>
          <p:nvPr/>
        </p:nvSpPr>
        <p:spPr>
          <a:xfrm>
            <a:off x="1609250" y="1904063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28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84"/>
          <p:cNvSpPr txBox="1"/>
          <p:nvPr/>
        </p:nvSpPr>
        <p:spPr>
          <a:xfrm>
            <a:off x="1630750" y="2486088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84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1" name="Google Shape;1441;p84"/>
          <p:cNvSpPr txBox="1"/>
          <p:nvPr/>
        </p:nvSpPr>
        <p:spPr>
          <a:xfrm>
            <a:off x="6817475" y="1599963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84"/>
          <p:cNvSpPr txBox="1"/>
          <p:nvPr/>
        </p:nvSpPr>
        <p:spPr>
          <a:xfrm>
            <a:off x="6817475" y="2219538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56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3" name="Google Shape;1443;p84"/>
          <p:cNvSpPr txBox="1"/>
          <p:nvPr/>
        </p:nvSpPr>
        <p:spPr>
          <a:xfrm>
            <a:off x="6802000" y="3317888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152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84"/>
          <p:cNvSpPr txBox="1"/>
          <p:nvPr/>
        </p:nvSpPr>
        <p:spPr>
          <a:xfrm>
            <a:off x="1630750" y="3018725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124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84"/>
          <p:cNvSpPr txBox="1"/>
          <p:nvPr/>
        </p:nvSpPr>
        <p:spPr>
          <a:xfrm>
            <a:off x="1630750" y="3614725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180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6" name="Google Shape;1446;p84"/>
          <p:cNvSpPr txBox="1"/>
          <p:nvPr/>
        </p:nvSpPr>
        <p:spPr>
          <a:xfrm>
            <a:off x="1630750" y="4259925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236</a:t>
            </a:r>
            <a:r>
              <a:rPr lang="en" sz="700">
                <a:latin typeface="Roboto"/>
                <a:ea typeface="Roboto"/>
                <a:cs typeface="Roboto"/>
                <a:sym typeface="Roboto"/>
              </a:rPr>
              <a:t>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7" name="Google Shape;1447;p84"/>
          <p:cNvSpPr txBox="1"/>
          <p:nvPr/>
        </p:nvSpPr>
        <p:spPr>
          <a:xfrm>
            <a:off x="6817475" y="3943438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208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4" name="Google Shape;1434;p84"/>
          <p:cNvSpPr txBox="1"/>
          <p:nvPr/>
        </p:nvSpPr>
        <p:spPr>
          <a:xfrm>
            <a:off x="6802000" y="4557913"/>
            <a:ext cx="467700" cy="1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264 ms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8" name="Google Shape;1448;p84"/>
          <p:cNvCxnSpPr/>
          <p:nvPr/>
        </p:nvCxnSpPr>
        <p:spPr>
          <a:xfrm>
            <a:off x="2101175" y="1696150"/>
            <a:ext cx="4675200" cy="2691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9" name="Google Shape;1449;p84"/>
          <p:cNvCxnSpPr/>
          <p:nvPr/>
        </p:nvCxnSpPr>
        <p:spPr>
          <a:xfrm flipH="1">
            <a:off x="2098450" y="2011475"/>
            <a:ext cx="4707900" cy="2718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0" name="Google Shape;1450;p84"/>
          <p:cNvCxnSpPr/>
          <p:nvPr/>
        </p:nvCxnSpPr>
        <p:spPr>
          <a:xfrm>
            <a:off x="2111325" y="2344525"/>
            <a:ext cx="4675200" cy="269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1" name="Google Shape;1451;p84"/>
          <p:cNvCxnSpPr>
            <a:stCxn id="1438" idx="2"/>
          </p:cNvCxnSpPr>
          <p:nvPr/>
        </p:nvCxnSpPr>
        <p:spPr>
          <a:xfrm flipH="1">
            <a:off x="2120000" y="3020150"/>
            <a:ext cx="4686300" cy="37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2" name="Google Shape;1452;p84"/>
          <p:cNvCxnSpPr/>
          <p:nvPr/>
        </p:nvCxnSpPr>
        <p:spPr>
          <a:xfrm>
            <a:off x="2207175" y="3490150"/>
            <a:ext cx="4575300" cy="199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3" name="Google Shape;1453;p84"/>
          <p:cNvCxnSpPr/>
          <p:nvPr/>
        </p:nvCxnSpPr>
        <p:spPr>
          <a:xfrm flipH="1">
            <a:off x="2100200" y="3761975"/>
            <a:ext cx="4651800" cy="255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4" name="Google Shape;1454;p84"/>
          <p:cNvCxnSpPr/>
          <p:nvPr/>
        </p:nvCxnSpPr>
        <p:spPr>
          <a:xfrm>
            <a:off x="2131075" y="4099025"/>
            <a:ext cx="4642500" cy="217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5" name="Google Shape;1455;p84"/>
          <p:cNvCxnSpPr/>
          <p:nvPr/>
        </p:nvCxnSpPr>
        <p:spPr>
          <a:xfrm flipH="1">
            <a:off x="2101600" y="4392600"/>
            <a:ext cx="4683000" cy="212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6" name="Google Shape;1456;p84"/>
          <p:cNvCxnSpPr/>
          <p:nvPr/>
        </p:nvCxnSpPr>
        <p:spPr>
          <a:xfrm>
            <a:off x="2174550" y="4686175"/>
            <a:ext cx="4512300" cy="16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triangle"/>
          </a:ln>
        </p:spPr>
      </p:cxnSp>
      <p:pic>
        <p:nvPicPr>
          <p:cNvPr id="1457" name="Google Shape;145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275" y="950839"/>
            <a:ext cx="355449" cy="6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vs UDP </a:t>
            </a:r>
            <a:r>
              <a:rPr lang="en"/>
              <a:t>Comparison</a:t>
            </a:r>
            <a:r>
              <a:rPr lang="en"/>
              <a:t> Example</a:t>
            </a:r>
            <a:endParaRPr/>
          </a:p>
        </p:txBody>
      </p:sp>
      <p:sp>
        <p:nvSpPr>
          <p:cNvPr id="1463" name="Google Shape;1463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Scenario: you want your friend’s toy.</a:t>
            </a:r>
            <a:endParaRPr/>
          </a:p>
        </p:txBody>
      </p:sp>
      <p:sp>
        <p:nvSpPr>
          <p:cNvPr id="1464" name="Google Shape;1464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85"/>
          <p:cNvSpPr txBox="1"/>
          <p:nvPr>
            <p:ph idx="3" type="body"/>
          </p:nvPr>
        </p:nvSpPr>
        <p:spPr>
          <a:xfrm>
            <a:off x="175" y="1284250"/>
            <a:ext cx="43815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TCP: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660000"/>
              </a:buClr>
              <a:buSzPts val="1800"/>
              <a:buAutoNum type="arabicPeriod"/>
            </a:pPr>
            <a:r>
              <a:rPr lang="en" sz="1800">
                <a:solidFill>
                  <a:srgbClr val="660000"/>
                </a:solidFill>
              </a:rPr>
              <a:t>You call your friend’s phone number.</a:t>
            </a:r>
            <a:endParaRPr sz="1800">
              <a:solidFill>
                <a:srgbClr val="66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660000"/>
              </a:buClr>
              <a:buSzPts val="1800"/>
              <a:buAutoNum type="arabicPeriod"/>
            </a:pPr>
            <a:r>
              <a:rPr lang="en" sz="1800">
                <a:solidFill>
                  <a:srgbClr val="660000"/>
                </a:solidFill>
              </a:rPr>
              <a:t>He picks up and says, “Howdy, Buzz!”</a:t>
            </a:r>
            <a:endParaRPr sz="1800">
              <a:solidFill>
                <a:srgbClr val="66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660000"/>
              </a:buClr>
              <a:buSzPts val="1800"/>
              <a:buAutoNum type="arabicPeriod"/>
            </a:pPr>
            <a:r>
              <a:rPr lang="en" sz="1800">
                <a:solidFill>
                  <a:srgbClr val="660000"/>
                </a:solidFill>
              </a:rPr>
              <a:t>You say “Hey, Woody!”</a:t>
            </a:r>
            <a:endParaRPr sz="1800">
              <a:solidFill>
                <a:srgbClr val="66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ask for the toy.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He sends you the toy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85"/>
          <p:cNvSpPr txBox="1"/>
          <p:nvPr>
            <p:ph idx="3" type="body"/>
          </p:nvPr>
        </p:nvSpPr>
        <p:spPr>
          <a:xfrm>
            <a:off x="4762500" y="1382300"/>
            <a:ext cx="43815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UDP: </a:t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call and leave a voicemail saying you want his toy.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toy may arrive in the mail. 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5"/>
          <p:cNvSpPr/>
          <p:nvPr/>
        </p:nvSpPr>
        <p:spPr>
          <a:xfrm>
            <a:off x="3482850" y="1554200"/>
            <a:ext cx="480000" cy="2158200"/>
          </a:xfrm>
          <a:prstGeom prst="rightBrace">
            <a:avLst>
              <a:gd fmla="val 12369" name="adj1"/>
              <a:gd fmla="val 5236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5"/>
          <p:cNvSpPr txBox="1"/>
          <p:nvPr/>
        </p:nvSpPr>
        <p:spPr>
          <a:xfrm>
            <a:off x="3962850" y="2458325"/>
            <a:ext cx="11445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Way Handshake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1474" name="Google Shape;1474;p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86"/>
          <p:cNvSpPr txBox="1"/>
          <p:nvPr>
            <p:ph idx="2" type="title"/>
          </p:nvPr>
        </p:nvSpPr>
        <p:spPr>
          <a:xfrm>
            <a:off x="274350" y="980900"/>
            <a:ext cx="8595300" cy="23928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Explain / Draw the Process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practice explaining the basics of what happens in layers 4-7 of the OSI Model and then draw the process of request/response for an HTTP page through the network.</a:t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</a:t>
            </a:r>
            <a:r>
              <a:rPr lang="en">
                <a:solidFill>
                  <a:srgbClr val="24292E"/>
                </a:solidFill>
              </a:rPr>
              <a:t> sent via Slack.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Analyzing DNS in Wireshark</a:t>
            </a:r>
            <a:endParaRPr/>
          </a:p>
        </p:txBody>
      </p:sp>
      <p:sp>
        <p:nvSpPr>
          <p:cNvPr id="1481" name="Google Shape;148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482" name="Google Shape;1482;p87"/>
          <p:cNvSpPr txBox="1"/>
          <p:nvPr>
            <p:ph idx="2" type="body"/>
          </p:nvPr>
        </p:nvSpPr>
        <p:spPr>
          <a:xfrm>
            <a:off x="0" y="1040775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Draw the process of request/response for an HTTP page through the network in the context of the OSI model, labelling:</a:t>
            </a:r>
            <a:endParaRPr sz="1800">
              <a:solidFill>
                <a:srgbClr val="24292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The protocol(s) used at each layer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How the protocol works at that stage of the process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The format of the data at that point in the layer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When confident in your drawing, compare with your partner’s drawing.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Try to explain your diagram, and note any differences between the two.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Act out the TCP communication and handshake process with your partner.</a:t>
            </a:r>
            <a:endParaRPr sz="1800">
              <a:solidFill>
                <a:srgbClr val="24292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Medium"/>
                <a:ea typeface="Roboto Medium"/>
                <a:cs typeface="Roboto Medium"/>
                <a:sym typeface="Roboto Medium"/>
              </a:rPr>
              <a:t>Bonus:</a:t>
            </a:r>
            <a:r>
              <a:rPr lang="en" sz="1800">
                <a:solidFill>
                  <a:srgbClr val="24292E"/>
                </a:solidFill>
              </a:rPr>
              <a:t> Do the same for DNS.</a:t>
            </a:r>
            <a:endParaRPr sz="1800">
              <a:solidFill>
                <a:srgbClr val="24292E"/>
              </a:solidFill>
            </a:endParaRPr>
          </a:p>
        </p:txBody>
      </p:sp>
      <p:sp>
        <p:nvSpPr>
          <p:cNvPr id="1483" name="Google Shape;1483;p8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8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8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Explaining and Drawing the Process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496" name="Google Shape;1496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9"/>
          <p:cNvSpPr txBox="1"/>
          <p:nvPr>
            <p:ph idx="2" type="title"/>
          </p:nvPr>
        </p:nvSpPr>
        <p:spPr>
          <a:xfrm>
            <a:off x="274350" y="795900"/>
            <a:ext cx="8595300" cy="23928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/>
              <a:t>Digging Into TCP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students will observe a pcap with TCP communication and answer a few questions about the file.</a:t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</a:rPr>
              <a:t>Instructions</a:t>
            </a:r>
            <a:r>
              <a:rPr lang="en">
                <a:solidFill>
                  <a:srgbClr val="24292E"/>
                </a:solidFill>
              </a:rPr>
              <a:t> sent via Slack.</a:t>
            </a:r>
            <a:endParaRPr>
              <a:solidFill>
                <a:srgbClr val="24292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</a:t>
            </a:r>
            <a:r>
              <a:rPr lang="en">
                <a:solidFill>
                  <a:srgbClr val="24292E"/>
                </a:solidFill>
              </a:rPr>
              <a:t>Digging Into TCP Communications</a:t>
            </a:r>
            <a:endParaRPr/>
          </a:p>
        </p:txBody>
      </p:sp>
      <p:sp>
        <p:nvSpPr>
          <p:cNvPr id="1503" name="Google Shape;150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Instructions: </a:t>
            </a:r>
            <a:endParaRPr/>
          </a:p>
        </p:txBody>
      </p:sp>
      <p:sp>
        <p:nvSpPr>
          <p:cNvPr id="1504" name="Google Shape;1504;p9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☐"/>
            </a:pPr>
            <a:r>
              <a:rPr lang="en" sz="1800">
                <a:solidFill>
                  <a:srgbClr val="24292E"/>
                </a:solidFill>
              </a:rPr>
              <a:t>Open the tcp.pcapng file with Wireshark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Filter for TCP packets only.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Find all TCP SYN packets.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Find all TCP FIN packets.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Filter for a single TCP stream using the "FTP" protocol.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Find the 3-way handshake sequence.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Find the TCP teardown sequence.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☐"/>
            </a:pPr>
            <a:r>
              <a:rPr lang="en" sz="1800">
                <a:solidFill>
                  <a:srgbClr val="24292E"/>
                </a:solidFill>
              </a:rPr>
              <a:t>What are the source/destination IP addresses and ports?</a:t>
            </a:r>
            <a:endParaRPr sz="1800"/>
          </a:p>
        </p:txBody>
      </p:sp>
      <p:sp>
        <p:nvSpPr>
          <p:cNvPr id="1505" name="Google Shape;1505;p9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91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Digging into TCP Communications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6"/>
          <p:cNvSpPr txBox="1"/>
          <p:nvPr/>
        </p:nvSpPr>
        <p:spPr>
          <a:xfrm>
            <a:off x="2503050" y="3540350"/>
            <a:ext cx="399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Leaky HTTP Traffic</a:t>
            </a:r>
            <a:endParaRPr sz="16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Today’s Objectives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9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HTTP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DNS conversations at the application layer.</a:t>
            </a:r>
            <a:endParaRPr sz="1800">
              <a:solidFill>
                <a:srgbClr val="24292E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☐"/>
            </a:pPr>
            <a:r>
              <a:rPr lang="en" sz="1800">
                <a:solidFill>
                  <a:srgbClr val="24292E"/>
                </a:solidFill>
              </a:rPr>
              <a:t>Describe the flow of typical TCP conversations.</a:t>
            </a:r>
            <a:endParaRPr sz="1800">
              <a:solidFill>
                <a:srgbClr val="24292E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92"/>
          <p:cNvSpPr/>
          <p:nvPr/>
        </p:nvSpPr>
        <p:spPr>
          <a:xfrm>
            <a:off x="513375" y="135783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2"/>
          <p:cNvSpPr/>
          <p:nvPr/>
        </p:nvSpPr>
        <p:spPr>
          <a:xfrm>
            <a:off x="513375" y="1901688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92"/>
          <p:cNvSpPr/>
          <p:nvPr/>
        </p:nvSpPr>
        <p:spPr>
          <a:xfrm>
            <a:off x="513375" y="2414000"/>
            <a:ext cx="230700" cy="226800"/>
          </a:xfrm>
          <a:prstGeom prst="bevel">
            <a:avLst>
              <a:gd fmla="val 12500" name="adj"/>
            </a:avLst>
          </a:prstGeom>
          <a:solidFill>
            <a:srgbClr val="00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9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1061" name="Google Shape;1061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9"/>
          <p:cNvSpPr/>
          <p:nvPr/>
        </p:nvSpPr>
        <p:spPr>
          <a:xfrm>
            <a:off x="92700" y="1348588"/>
            <a:ext cx="89586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HTTP: Hypertext Transfer Protocol</a:t>
            </a:r>
            <a:endParaRPr/>
          </a:p>
        </p:txBody>
      </p:sp>
      <p:sp>
        <p:nvSpPr>
          <p:cNvPr id="1068" name="Google Shape;1068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 is an </a:t>
            </a:r>
            <a:r>
              <a:rPr lang="en" sz="1600">
                <a:solidFill>
                  <a:srgbClr val="073763"/>
                </a:solidFill>
              </a:rPr>
              <a:t>application-layer</a:t>
            </a:r>
            <a:r>
              <a:rPr lang="en" sz="1600"/>
              <a:t> protocol designed primarily for communication between web browsers and web servers, and uses typical client/server architecture.</a:t>
            </a:r>
            <a:endParaRPr sz="1600"/>
          </a:p>
        </p:txBody>
      </p:sp>
      <p:sp>
        <p:nvSpPr>
          <p:cNvPr id="1069" name="Google Shape;10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5" y="2592270"/>
            <a:ext cx="893829" cy="89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59"/>
          <p:cNvCxnSpPr>
            <a:stCxn id="1070" idx="3"/>
            <a:endCxn id="1072" idx="1"/>
          </p:cNvCxnSpPr>
          <p:nvPr/>
        </p:nvCxnSpPr>
        <p:spPr>
          <a:xfrm>
            <a:off x="1031854" y="3039940"/>
            <a:ext cx="2676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p59"/>
          <p:cNvCxnSpPr>
            <a:stCxn id="1074" idx="2"/>
            <a:endCxn id="1070" idx="2"/>
          </p:cNvCxnSpPr>
          <p:nvPr/>
        </p:nvCxnSpPr>
        <p:spPr>
          <a:xfrm flipH="1" rot="5400000">
            <a:off x="2294060" y="1778439"/>
            <a:ext cx="21900" cy="3440100"/>
          </a:xfrm>
          <a:prstGeom prst="bentConnector3">
            <a:avLst>
              <a:gd fmla="val -2596854" name="adj1"/>
            </a:avLst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075" name="Google Shape;1075;p59"/>
          <p:cNvSpPr txBox="1"/>
          <p:nvPr/>
        </p:nvSpPr>
        <p:spPr>
          <a:xfrm>
            <a:off x="1465050" y="3021714"/>
            <a:ext cx="15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“I’d like cat.jpg please”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6" name="Google Shape;1076;p59"/>
          <p:cNvSpPr txBox="1"/>
          <p:nvPr/>
        </p:nvSpPr>
        <p:spPr>
          <a:xfrm>
            <a:off x="943800" y="1567050"/>
            <a:ext cx="28527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GET</a:t>
            </a: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/cat.jpg HTTP/1.1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077" name="Google Shape;1077;p59"/>
          <p:cNvSpPr txBox="1"/>
          <p:nvPr/>
        </p:nvSpPr>
        <p:spPr>
          <a:xfrm>
            <a:off x="1100443" y="4069143"/>
            <a:ext cx="2220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OK. Here’s the file you asked for:”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8" name="Google Shape;10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45" y="4102150"/>
            <a:ext cx="412755" cy="41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375" y="2658295"/>
            <a:ext cx="893829" cy="89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0" name="Google Shape;1080;p59"/>
          <p:cNvCxnSpPr>
            <a:stCxn id="1079" idx="3"/>
            <a:endCxn id="1081" idx="1"/>
          </p:cNvCxnSpPr>
          <p:nvPr/>
        </p:nvCxnSpPr>
        <p:spPr>
          <a:xfrm>
            <a:off x="5570204" y="3105965"/>
            <a:ext cx="2676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59"/>
          <p:cNvCxnSpPr>
            <a:stCxn id="1083" idx="2"/>
            <a:endCxn id="1079" idx="2"/>
          </p:cNvCxnSpPr>
          <p:nvPr/>
        </p:nvCxnSpPr>
        <p:spPr>
          <a:xfrm flipH="1" rot="5400000">
            <a:off x="6879360" y="1797514"/>
            <a:ext cx="17100" cy="3529200"/>
          </a:xfrm>
          <a:prstGeom prst="bentConnector3">
            <a:avLst>
              <a:gd fmla="val -4508545" name="adj1"/>
            </a:avLst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59"/>
          <p:cNvCxnSpPr/>
          <p:nvPr/>
        </p:nvCxnSpPr>
        <p:spPr>
          <a:xfrm>
            <a:off x="4580375" y="1545325"/>
            <a:ext cx="8700" cy="32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59"/>
          <p:cNvSpPr txBox="1"/>
          <p:nvPr/>
        </p:nvSpPr>
        <p:spPr>
          <a:xfrm>
            <a:off x="5570200" y="1290774"/>
            <a:ext cx="28527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</a:t>
            </a: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/userHTTP/1.1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...</a:t>
            </a:r>
            <a:endParaRPr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 </a:t>
            </a:r>
            <a:endParaRPr sz="1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“Name”: “Aladdin”,</a:t>
            </a:r>
            <a:endParaRPr sz="1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“Age”: 18</a:t>
            </a:r>
            <a:endParaRPr sz="1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12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086" name="Google Shape;1086;p59"/>
          <p:cNvSpPr txBox="1"/>
          <p:nvPr/>
        </p:nvSpPr>
        <p:spPr>
          <a:xfrm>
            <a:off x="5657500" y="3060175"/>
            <a:ext cx="28527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create a user with the following data: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 </a:t>
            </a: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“Name”: “Aladdin”,</a:t>
            </a: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   “Age”: 18</a:t>
            </a: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}</a:t>
            </a:r>
            <a:endParaRPr sz="900">
              <a:solidFill>
                <a:schemeClr val="dk1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087" name="Google Shape;1087;p59"/>
          <p:cNvSpPr txBox="1"/>
          <p:nvPr/>
        </p:nvSpPr>
        <p:spPr>
          <a:xfrm>
            <a:off x="1366450" y="2685238"/>
            <a:ext cx="2007300" cy="2535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 Request message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9"/>
          <p:cNvSpPr txBox="1"/>
          <p:nvPr/>
        </p:nvSpPr>
        <p:spPr>
          <a:xfrm>
            <a:off x="5778950" y="2806663"/>
            <a:ext cx="2007300" cy="2535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 Request message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9" name="Google Shape;1089;p59"/>
          <p:cNvSpPr txBox="1"/>
          <p:nvPr/>
        </p:nvSpPr>
        <p:spPr>
          <a:xfrm>
            <a:off x="1332800" y="3675850"/>
            <a:ext cx="2007300" cy="2535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 Response message: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0" name="Google Shape;1090;p59"/>
          <p:cNvSpPr txBox="1"/>
          <p:nvPr/>
        </p:nvSpPr>
        <p:spPr>
          <a:xfrm>
            <a:off x="5848700" y="3990550"/>
            <a:ext cx="2007300" cy="2535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HTTP Request message: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59"/>
          <p:cNvSpPr txBox="1"/>
          <p:nvPr/>
        </p:nvSpPr>
        <p:spPr>
          <a:xfrm>
            <a:off x="5871150" y="4370100"/>
            <a:ext cx="2007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“We created it”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4" name="Google Shape;107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623" y="2447998"/>
            <a:ext cx="606874" cy="106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9073" y="2509223"/>
            <a:ext cx="606874" cy="1061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</a:t>
            </a:r>
            <a:endParaRPr/>
          </a:p>
        </p:txBody>
      </p:sp>
      <p:sp>
        <p:nvSpPr>
          <p:cNvPr id="1097" name="Google Shape;1097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60"/>
          <p:cNvSpPr/>
          <p:nvPr/>
        </p:nvSpPr>
        <p:spPr>
          <a:xfrm>
            <a:off x="219713" y="1147975"/>
            <a:ext cx="12600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ethod</a:t>
            </a:r>
            <a:endParaRPr/>
          </a:p>
        </p:txBody>
      </p:sp>
      <p:sp>
        <p:nvSpPr>
          <p:cNvPr id="1099" name="Google Shape;1099;p60"/>
          <p:cNvSpPr/>
          <p:nvPr/>
        </p:nvSpPr>
        <p:spPr>
          <a:xfrm>
            <a:off x="1479580" y="1147975"/>
            <a:ext cx="6006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</a:t>
            </a:r>
            <a:endParaRPr/>
          </a:p>
        </p:txBody>
      </p:sp>
      <p:sp>
        <p:nvSpPr>
          <p:cNvPr id="1100" name="Google Shape;1100;p60"/>
          <p:cNvSpPr/>
          <p:nvPr/>
        </p:nvSpPr>
        <p:spPr>
          <a:xfrm>
            <a:off x="2080275" y="1147975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1101" name="Google Shape;1101;p60"/>
          <p:cNvSpPr/>
          <p:nvPr/>
        </p:nvSpPr>
        <p:spPr>
          <a:xfrm>
            <a:off x="2783492" y="1147975"/>
            <a:ext cx="6006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</a:t>
            </a:r>
            <a:endParaRPr/>
          </a:p>
        </p:txBody>
      </p:sp>
      <p:sp>
        <p:nvSpPr>
          <p:cNvPr id="1102" name="Google Shape;1102;p60"/>
          <p:cNvSpPr/>
          <p:nvPr/>
        </p:nvSpPr>
        <p:spPr>
          <a:xfrm>
            <a:off x="3384187" y="1147975"/>
            <a:ext cx="12600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</a:t>
            </a:r>
            <a:endParaRPr/>
          </a:p>
        </p:txBody>
      </p:sp>
      <p:sp>
        <p:nvSpPr>
          <p:cNvPr id="1103" name="Google Shape;1103;p60"/>
          <p:cNvSpPr/>
          <p:nvPr/>
        </p:nvSpPr>
        <p:spPr>
          <a:xfrm>
            <a:off x="4644055" y="1147975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</a:t>
            </a:r>
            <a:endParaRPr/>
          </a:p>
        </p:txBody>
      </p:sp>
      <p:sp>
        <p:nvSpPr>
          <p:cNvPr id="1104" name="Google Shape;1104;p60"/>
          <p:cNvSpPr/>
          <p:nvPr/>
        </p:nvSpPr>
        <p:spPr>
          <a:xfrm>
            <a:off x="5347271" y="1147975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</a:t>
            </a:r>
            <a:endParaRPr/>
          </a:p>
        </p:txBody>
      </p:sp>
      <p:sp>
        <p:nvSpPr>
          <p:cNvPr id="1105" name="Google Shape;1105;p60"/>
          <p:cNvSpPr/>
          <p:nvPr/>
        </p:nvSpPr>
        <p:spPr>
          <a:xfrm>
            <a:off x="219713" y="1649339"/>
            <a:ext cx="25638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field name</a:t>
            </a:r>
            <a:endParaRPr/>
          </a:p>
        </p:txBody>
      </p:sp>
      <p:sp>
        <p:nvSpPr>
          <p:cNvPr id="1106" name="Google Shape;1106;p60"/>
          <p:cNvSpPr/>
          <p:nvPr/>
        </p:nvSpPr>
        <p:spPr>
          <a:xfrm>
            <a:off x="2783492" y="1649339"/>
            <a:ext cx="3663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</p:txBody>
      </p:sp>
      <p:sp>
        <p:nvSpPr>
          <p:cNvPr id="1107" name="Google Shape;1107;p60"/>
          <p:cNvSpPr/>
          <p:nvPr/>
        </p:nvSpPr>
        <p:spPr>
          <a:xfrm>
            <a:off x="3149905" y="1649339"/>
            <a:ext cx="14940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1108" name="Google Shape;1108;p60"/>
          <p:cNvSpPr/>
          <p:nvPr/>
        </p:nvSpPr>
        <p:spPr>
          <a:xfrm>
            <a:off x="4644055" y="1649339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</a:t>
            </a:r>
            <a:endParaRPr/>
          </a:p>
        </p:txBody>
      </p:sp>
      <p:sp>
        <p:nvSpPr>
          <p:cNvPr id="1109" name="Google Shape;1109;p60"/>
          <p:cNvSpPr/>
          <p:nvPr/>
        </p:nvSpPr>
        <p:spPr>
          <a:xfrm>
            <a:off x="5347271" y="1649339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</a:t>
            </a:r>
            <a:endParaRPr/>
          </a:p>
        </p:txBody>
      </p:sp>
      <p:sp>
        <p:nvSpPr>
          <p:cNvPr id="1110" name="Google Shape;1110;p60"/>
          <p:cNvSpPr/>
          <p:nvPr/>
        </p:nvSpPr>
        <p:spPr>
          <a:xfrm>
            <a:off x="219713" y="2150703"/>
            <a:ext cx="58308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</a:t>
            </a:r>
            <a:endParaRPr/>
          </a:p>
        </p:txBody>
      </p:sp>
      <p:sp>
        <p:nvSpPr>
          <p:cNvPr id="1111" name="Google Shape;1111;p60"/>
          <p:cNvSpPr/>
          <p:nvPr/>
        </p:nvSpPr>
        <p:spPr>
          <a:xfrm>
            <a:off x="219713" y="2652067"/>
            <a:ext cx="25638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field name</a:t>
            </a:r>
            <a:endParaRPr/>
          </a:p>
        </p:txBody>
      </p:sp>
      <p:sp>
        <p:nvSpPr>
          <p:cNvPr id="1112" name="Google Shape;1112;p60"/>
          <p:cNvSpPr/>
          <p:nvPr/>
        </p:nvSpPr>
        <p:spPr>
          <a:xfrm>
            <a:off x="2783492" y="2652067"/>
            <a:ext cx="3663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</a:t>
            </a:r>
            <a:endParaRPr/>
          </a:p>
        </p:txBody>
      </p:sp>
      <p:sp>
        <p:nvSpPr>
          <p:cNvPr id="1113" name="Google Shape;1113;p60"/>
          <p:cNvSpPr/>
          <p:nvPr/>
        </p:nvSpPr>
        <p:spPr>
          <a:xfrm>
            <a:off x="3149905" y="2652067"/>
            <a:ext cx="14940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/>
          </a:p>
        </p:txBody>
      </p:sp>
      <p:sp>
        <p:nvSpPr>
          <p:cNvPr id="1114" name="Google Shape;1114;p60"/>
          <p:cNvSpPr/>
          <p:nvPr/>
        </p:nvSpPr>
        <p:spPr>
          <a:xfrm>
            <a:off x="4644055" y="2652067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</a:t>
            </a:r>
            <a:endParaRPr/>
          </a:p>
        </p:txBody>
      </p:sp>
      <p:sp>
        <p:nvSpPr>
          <p:cNvPr id="1115" name="Google Shape;1115;p60"/>
          <p:cNvSpPr/>
          <p:nvPr/>
        </p:nvSpPr>
        <p:spPr>
          <a:xfrm>
            <a:off x="5347271" y="2652067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</a:t>
            </a:r>
            <a:endParaRPr/>
          </a:p>
        </p:txBody>
      </p:sp>
      <p:sp>
        <p:nvSpPr>
          <p:cNvPr id="1116" name="Google Shape;1116;p60"/>
          <p:cNvSpPr/>
          <p:nvPr/>
        </p:nvSpPr>
        <p:spPr>
          <a:xfrm flipH="1">
            <a:off x="1626088" y="3153431"/>
            <a:ext cx="44244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0"/>
          <p:cNvSpPr/>
          <p:nvPr/>
        </p:nvSpPr>
        <p:spPr>
          <a:xfrm flipH="1">
            <a:off x="922945" y="3153431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</a:t>
            </a:r>
            <a:endParaRPr/>
          </a:p>
        </p:txBody>
      </p:sp>
      <p:sp>
        <p:nvSpPr>
          <p:cNvPr id="1118" name="Google Shape;1118;p60"/>
          <p:cNvSpPr/>
          <p:nvPr/>
        </p:nvSpPr>
        <p:spPr>
          <a:xfrm flipH="1">
            <a:off x="219729" y="3153431"/>
            <a:ext cx="703200" cy="50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</a:t>
            </a:r>
            <a:endParaRPr/>
          </a:p>
        </p:txBody>
      </p:sp>
      <p:sp>
        <p:nvSpPr>
          <p:cNvPr id="1119" name="Google Shape;1119;p60"/>
          <p:cNvSpPr/>
          <p:nvPr/>
        </p:nvSpPr>
        <p:spPr>
          <a:xfrm>
            <a:off x="219713" y="3654795"/>
            <a:ext cx="58308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Body</a:t>
            </a:r>
            <a:endParaRPr/>
          </a:p>
        </p:txBody>
      </p:sp>
      <p:sp>
        <p:nvSpPr>
          <p:cNvPr id="1120" name="Google Shape;1120;p60"/>
          <p:cNvSpPr txBox="1"/>
          <p:nvPr/>
        </p:nvSpPr>
        <p:spPr>
          <a:xfrm>
            <a:off x="6050513" y="1216225"/>
            <a:ext cx="1959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 line</a:t>
            </a:r>
            <a:endParaRPr/>
          </a:p>
        </p:txBody>
      </p:sp>
      <p:sp>
        <p:nvSpPr>
          <p:cNvPr id="1121" name="Google Shape;1121;p60"/>
          <p:cNvSpPr/>
          <p:nvPr/>
        </p:nvSpPr>
        <p:spPr>
          <a:xfrm>
            <a:off x="6097988" y="1709000"/>
            <a:ext cx="600600" cy="1444200"/>
          </a:xfrm>
          <a:prstGeom prst="rightBrace">
            <a:avLst>
              <a:gd fmla="val 8333" name="adj1"/>
              <a:gd fmla="val 49768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0"/>
          <p:cNvSpPr txBox="1"/>
          <p:nvPr/>
        </p:nvSpPr>
        <p:spPr>
          <a:xfrm>
            <a:off x="6848663" y="2248700"/>
            <a:ext cx="1959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Line</a:t>
            </a:r>
            <a:endParaRPr/>
          </a:p>
        </p:txBody>
      </p:sp>
      <p:sp>
        <p:nvSpPr>
          <p:cNvPr id="1123" name="Google Shape;1123;p60"/>
          <p:cNvSpPr txBox="1"/>
          <p:nvPr/>
        </p:nvSpPr>
        <p:spPr>
          <a:xfrm>
            <a:off x="6219913" y="3153200"/>
            <a:ext cx="28263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HTTP Request: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/hello.txt HTTP/1.1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User-Agent: curl/7.16.3 libcurl/7.16.3 OpenSSL/0.9.7l zlib/1.2.3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Host: www.example.com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Accept-Language: en, mi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Status Codes</a:t>
            </a:r>
            <a:endParaRPr/>
          </a:p>
        </p:txBody>
      </p:sp>
      <p:sp>
        <p:nvSpPr>
          <p:cNvPr id="1129" name="Google Shape;112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30" name="Google Shape;1130;p61"/>
          <p:cNvGraphicFramePr/>
          <p:nvPr/>
        </p:nvGraphicFramePr>
        <p:xfrm>
          <a:off x="820350" y="123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{47C5623A-688C-45C8-8571-0F79981C0979}</a:tableStyleId>
              </a:tblPr>
              <a:tblGrid>
                <a:gridCol w="1491500"/>
                <a:gridCol w="1491500"/>
                <a:gridCol w="4218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Status Codes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Examples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Informational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1xx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100: Continue, 101: </a:t>
                      </a:r>
                      <a:r>
                        <a:rPr lang="en"/>
                        <a:t>Switching Protocol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Success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2xx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200: OK, 201: Created, 202: Accepted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Redirection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3xx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300: Multiple Choices, 301: Moved Permanently, 302: Found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Client 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4xx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400: Bad Request, 403: Forbidden, 404: Not Found, 422: Unprocessable Entity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Server Error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5xx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500: Internal Server Error, 503: Service Unavailable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